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Layouts/slideLayout11.xml" ContentType="application/vnd.openxmlformats-officedocument.presentationml.slideLayout+xml"/>
  <Override PartName="/ppt/slides/slide4.xml" ContentType="application/vnd.openxmlformats-officedocument.presentationml.slide+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7" d="100"/>
          <a:sy n="97" d="100"/>
        </p:scale>
        <p:origin x="-56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11BAE5-9D6D-B44F-BE54-B51E4412C507}" type="datetimeFigureOut">
              <a:rPr lang="en-US" smtClean="0"/>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1BAE5-9D6D-B44F-BE54-B51E4412C507}" type="datetimeFigureOut">
              <a:rPr lang="en-US" smtClean="0"/>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1BAE5-9D6D-B44F-BE54-B51E4412C507}" type="datetimeFigureOut">
              <a:rPr lang="en-US" smtClean="0"/>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11BAE5-9D6D-B44F-BE54-B51E4412C507}" type="datetimeFigureOut">
              <a:rPr lang="en-US" smtClean="0"/>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1BAE5-9D6D-B44F-BE54-B51E4412C507}" type="datetimeFigureOut">
              <a:rPr lang="en-US" smtClean="0"/>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11BAE5-9D6D-B44F-BE54-B51E4412C507}" type="datetimeFigureOut">
              <a:rPr lang="en-US" smtClean="0"/>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11BAE5-9D6D-B44F-BE54-B51E4412C507}" type="datetimeFigureOut">
              <a:rPr lang="en-US" smtClean="0"/>
              <a:t>9/21/11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11BAE5-9D6D-B44F-BE54-B51E4412C507}" type="datetimeFigureOut">
              <a:rPr lang="en-US" smtClean="0"/>
              <a:t>9/21/11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11BAE5-9D6D-B44F-BE54-B51E4412C507}" type="datetimeFigureOut">
              <a:rPr lang="en-US" smtClean="0"/>
              <a:t>9/21/11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1BAE5-9D6D-B44F-BE54-B51E4412C507}" type="datetimeFigureOut">
              <a:rPr lang="en-US" smtClean="0"/>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1BAE5-9D6D-B44F-BE54-B51E4412C507}" type="datetimeFigureOut">
              <a:rPr lang="en-US" smtClean="0"/>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893B05-C68D-6245-B8AA-2EC5249ACCA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1BAE5-9D6D-B44F-BE54-B51E4412C507}" type="datetimeFigureOut">
              <a:rPr lang="en-US" smtClean="0"/>
              <a:t>9/21/11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893B05-C68D-6245-B8AA-2EC5249ACCA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William_Lloyd_Garrison" TargetMode="External"/><Relationship Id="rId3" Type="http://schemas.openxmlformats.org/officeDocument/2006/relationships/hyperlink" Target="http://en.wikipedia.org/wiki/Henry_David_Thorea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907057"/>
          </a:xfrm>
        </p:spPr>
        <p:txBody>
          <a:bodyPr>
            <a:normAutofit/>
          </a:bodyPr>
          <a:lstStyle/>
          <a:p>
            <a:r>
              <a:rPr lang="en-US" b="1" dirty="0" smtClean="0">
                <a:latin typeface="Candara"/>
                <a:cs typeface="Candara"/>
              </a:rPr>
              <a:t>Call to Order</a:t>
            </a:r>
            <a:endParaRPr lang="en-US" b="1" dirty="0">
              <a:latin typeface="Candara"/>
              <a:cs typeface="Candara"/>
            </a:endParaRPr>
          </a:p>
        </p:txBody>
      </p:sp>
      <p:sp>
        <p:nvSpPr>
          <p:cNvPr id="3" name="Subtitle 2"/>
          <p:cNvSpPr>
            <a:spLocks noGrp="1"/>
          </p:cNvSpPr>
          <p:nvPr>
            <p:ph type="subTitle" idx="1"/>
          </p:nvPr>
        </p:nvSpPr>
        <p:spPr>
          <a:xfrm>
            <a:off x="207344" y="596065"/>
            <a:ext cx="9144000" cy="5763756"/>
          </a:xfrm>
        </p:spPr>
        <p:txBody>
          <a:bodyPr>
            <a:normAutofit fontScale="92500" lnSpcReduction="10000"/>
          </a:bodyPr>
          <a:lstStyle/>
          <a:p>
            <a:pPr algn="l"/>
            <a:endParaRPr lang="en-US" sz="2300" dirty="0" smtClean="0">
              <a:solidFill>
                <a:srgbClr val="000000"/>
              </a:solidFill>
            </a:endParaRPr>
          </a:p>
          <a:p>
            <a:pPr algn="l"/>
            <a:r>
              <a:rPr lang="en-US" sz="2300" dirty="0" smtClean="0">
                <a:solidFill>
                  <a:srgbClr val="000000"/>
                </a:solidFill>
              </a:rPr>
              <a:t>Take the following quiz in your notebook by copying down the statement and writing the number that describes the extent to which you agree.</a:t>
            </a:r>
          </a:p>
          <a:p>
            <a:pPr algn="l"/>
            <a:endParaRPr lang="en-US" dirty="0" smtClean="0">
              <a:solidFill>
                <a:srgbClr val="000000"/>
              </a:solidFill>
            </a:endParaRPr>
          </a:p>
          <a:p>
            <a:pPr algn="l"/>
            <a:endParaRPr lang="en-US" dirty="0">
              <a:solidFill>
                <a:srgbClr val="000000"/>
              </a:solidFill>
            </a:endParaRPr>
          </a:p>
          <a:p>
            <a:pPr algn="l"/>
            <a:endParaRPr lang="en-US" dirty="0" smtClean="0">
              <a:solidFill>
                <a:srgbClr val="000000"/>
              </a:solidFill>
            </a:endParaRPr>
          </a:p>
          <a:p>
            <a:pPr marL="514350" indent="-514350" algn="l">
              <a:buAutoNum type="arabicPeriod"/>
            </a:pPr>
            <a:r>
              <a:rPr lang="en-US" sz="2118" dirty="0" smtClean="0">
                <a:solidFill>
                  <a:srgbClr val="000000"/>
                </a:solidFill>
              </a:rPr>
              <a:t>“</a:t>
            </a:r>
            <a:r>
              <a:rPr lang="en-US" sz="2118" dirty="0">
                <a:solidFill>
                  <a:srgbClr val="000000"/>
                </a:solidFill>
              </a:rPr>
              <a:t>Nobody should ever attack his own country.”</a:t>
            </a:r>
            <a:endParaRPr lang="en-US" sz="2118" dirty="0" smtClean="0">
              <a:solidFill>
                <a:srgbClr val="000000"/>
              </a:solidFill>
            </a:endParaRPr>
          </a:p>
          <a:p>
            <a:pPr marL="514350" indent="-514350" algn="l">
              <a:buAutoNum type="arabicPeriod"/>
            </a:pPr>
            <a:endParaRPr lang="en-US" sz="2118" dirty="0">
              <a:solidFill>
                <a:srgbClr val="000000"/>
              </a:solidFill>
            </a:endParaRPr>
          </a:p>
          <a:p>
            <a:pPr marL="514350" indent="-514350" algn="l">
              <a:buAutoNum type="arabicPeriod"/>
            </a:pPr>
            <a:r>
              <a:rPr lang="en-US" sz="2118" dirty="0" smtClean="0">
                <a:solidFill>
                  <a:srgbClr val="000000"/>
                </a:solidFill>
              </a:rPr>
              <a:t> </a:t>
            </a:r>
            <a:r>
              <a:rPr lang="en-US" sz="2118" dirty="0">
                <a:solidFill>
                  <a:srgbClr val="000000"/>
                </a:solidFill>
              </a:rPr>
              <a:t>“It’s OK to attack your own country if you disagree with your government.</a:t>
            </a:r>
            <a:r>
              <a:rPr lang="en-US" sz="2118" dirty="0" smtClean="0">
                <a:solidFill>
                  <a:srgbClr val="000000"/>
                </a:solidFill>
              </a:rPr>
              <a:t>”</a:t>
            </a:r>
          </a:p>
          <a:p>
            <a:pPr marL="514350" indent="-514350" algn="l">
              <a:buAutoNum type="arabicPeriod"/>
            </a:pPr>
            <a:endParaRPr lang="en-US" sz="2118" dirty="0" smtClean="0">
              <a:solidFill>
                <a:srgbClr val="000000"/>
              </a:solidFill>
            </a:endParaRPr>
          </a:p>
          <a:p>
            <a:pPr marL="514350" indent="-514350" algn="l">
              <a:buAutoNum type="arabicPeriod"/>
            </a:pPr>
            <a:r>
              <a:rPr lang="en-US" sz="2118" dirty="0" smtClean="0">
                <a:solidFill>
                  <a:srgbClr val="000000"/>
                </a:solidFill>
              </a:rPr>
              <a:t>“</a:t>
            </a:r>
            <a:r>
              <a:rPr lang="en-US" sz="2118" dirty="0">
                <a:solidFill>
                  <a:srgbClr val="000000"/>
                </a:solidFill>
              </a:rPr>
              <a:t>Somebody who risks </a:t>
            </a:r>
            <a:r>
              <a:rPr lang="en-US" sz="2118" dirty="0" smtClean="0">
                <a:solidFill>
                  <a:srgbClr val="000000"/>
                </a:solidFill>
              </a:rPr>
              <a:t>his </a:t>
            </a:r>
            <a:r>
              <a:rPr lang="en-US" sz="2118" dirty="0">
                <a:solidFill>
                  <a:srgbClr val="000000"/>
                </a:solidFill>
              </a:rPr>
              <a:t>life to stand up for what he believes in is a hero.</a:t>
            </a:r>
            <a:r>
              <a:rPr lang="en-US" sz="2118" dirty="0" smtClean="0">
                <a:solidFill>
                  <a:srgbClr val="000000"/>
                </a:solidFill>
              </a:rPr>
              <a:t>”</a:t>
            </a:r>
          </a:p>
          <a:p>
            <a:pPr marL="514350" indent="-514350" algn="l"/>
            <a:endParaRPr lang="en-US" sz="2118" dirty="0" smtClean="0">
              <a:solidFill>
                <a:srgbClr val="000000"/>
              </a:solidFill>
            </a:endParaRPr>
          </a:p>
          <a:p>
            <a:pPr marL="514350" indent="-514350" algn="l">
              <a:buAutoNum type="arabicPeriod"/>
            </a:pPr>
            <a:r>
              <a:rPr lang="en-US" sz="2118" dirty="0" smtClean="0">
                <a:solidFill>
                  <a:srgbClr val="000000"/>
                </a:solidFill>
              </a:rPr>
              <a:t>“</a:t>
            </a:r>
            <a:r>
              <a:rPr lang="en-US" sz="2118" dirty="0">
                <a:solidFill>
                  <a:srgbClr val="000000"/>
                </a:solidFill>
              </a:rPr>
              <a:t>Somebody who risks </a:t>
            </a:r>
            <a:r>
              <a:rPr lang="en-US" sz="2118" dirty="0" smtClean="0">
                <a:solidFill>
                  <a:srgbClr val="000000"/>
                </a:solidFill>
              </a:rPr>
              <a:t>his </a:t>
            </a:r>
            <a:r>
              <a:rPr lang="en-US" sz="2118" dirty="0">
                <a:solidFill>
                  <a:srgbClr val="000000"/>
                </a:solidFill>
              </a:rPr>
              <a:t>life to stand up for what he believes in is a fool.</a:t>
            </a:r>
            <a:r>
              <a:rPr lang="en-US" sz="2118" dirty="0" smtClean="0">
                <a:solidFill>
                  <a:srgbClr val="000000"/>
                </a:solidFill>
              </a:rPr>
              <a:t>”</a:t>
            </a:r>
          </a:p>
          <a:p>
            <a:pPr marL="514350" indent="-514350" algn="l">
              <a:buAutoNum type="arabicPeriod"/>
            </a:pPr>
            <a:endParaRPr lang="en-US" sz="2118" dirty="0">
              <a:solidFill>
                <a:srgbClr val="000000"/>
              </a:solidFill>
            </a:endParaRPr>
          </a:p>
          <a:p>
            <a:pPr marL="514350" indent="-514350" algn="l">
              <a:buAutoNum type="arabicPeriod"/>
            </a:pPr>
            <a:r>
              <a:rPr lang="en-US" sz="2118" dirty="0" smtClean="0">
                <a:solidFill>
                  <a:srgbClr val="000000"/>
                </a:solidFill>
              </a:rPr>
              <a:t>“</a:t>
            </a:r>
            <a:r>
              <a:rPr lang="en-US" sz="2118" dirty="0">
                <a:solidFill>
                  <a:srgbClr val="000000"/>
                </a:solidFill>
              </a:rPr>
              <a:t>Patriots are always good; traitors are always bad.”</a:t>
            </a:r>
            <a:endParaRPr lang="en-US" sz="2118" dirty="0" smtClean="0">
              <a:solidFill>
                <a:srgbClr val="000000"/>
              </a:solidFill>
            </a:endParaRPr>
          </a:p>
          <a:p>
            <a:pPr algn="l"/>
            <a:endParaRPr lang="en-US" dirty="0">
              <a:solidFill>
                <a:srgbClr val="000000"/>
              </a:solidFill>
            </a:endParaRPr>
          </a:p>
        </p:txBody>
      </p:sp>
      <p:cxnSp>
        <p:nvCxnSpPr>
          <p:cNvPr id="8" name="Straight Arrow Connector 7"/>
          <p:cNvCxnSpPr/>
          <p:nvPr/>
        </p:nvCxnSpPr>
        <p:spPr>
          <a:xfrm>
            <a:off x="737636" y="2240140"/>
            <a:ext cx="7772400" cy="1588"/>
          </a:xfrm>
          <a:prstGeom prst="straightConnector1">
            <a:avLst/>
          </a:prstGeom>
          <a:ln w="57150" cmpd="sng">
            <a:solidFill>
              <a:schemeClr val="bg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76513" y="1749323"/>
            <a:ext cx="7901990" cy="1031051"/>
          </a:xfrm>
          <a:prstGeom prst="rect">
            <a:avLst/>
          </a:prstGeom>
          <a:noFill/>
        </p:spPr>
        <p:txBody>
          <a:bodyPr wrap="square" rtlCol="0">
            <a:spAutoFit/>
          </a:bodyPr>
          <a:lstStyle/>
          <a:p>
            <a:r>
              <a:rPr lang="en-US" sz="1700" b="1" dirty="0" smtClean="0">
                <a:latin typeface="Cooper Black"/>
                <a:cs typeface="Cooper Black"/>
              </a:rPr>
              <a:t>Strongly Agree				Sort of Agree		  Strongly Disagree</a:t>
            </a:r>
          </a:p>
          <a:p>
            <a:r>
              <a:rPr lang="en-US" sz="2200" b="1" dirty="0" smtClean="0">
                <a:latin typeface="Cooper Black"/>
                <a:cs typeface="Cooper Black"/>
              </a:rPr>
              <a:t>  </a:t>
            </a:r>
          </a:p>
          <a:p>
            <a:r>
              <a:rPr lang="en-US" sz="2200" b="1" dirty="0" smtClean="0">
                <a:latin typeface="Cooper Black"/>
                <a:cs typeface="Cooper Black"/>
              </a:rPr>
              <a:t> 1				2				3				4				5</a:t>
            </a:r>
            <a:endParaRPr lang="en-US" sz="2200" b="1" dirty="0">
              <a:latin typeface="Cooper Black"/>
              <a:cs typeface="Cooper Black"/>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 was John Brown?</a:t>
            </a:r>
            <a:endParaRPr lang="en-US" b="1" dirty="0"/>
          </a:p>
        </p:txBody>
      </p:sp>
      <p:sp>
        <p:nvSpPr>
          <p:cNvPr id="3" name="Content Placeholder 2"/>
          <p:cNvSpPr>
            <a:spLocks noGrp="1"/>
          </p:cNvSpPr>
          <p:nvPr>
            <p:ph idx="1"/>
          </p:nvPr>
        </p:nvSpPr>
        <p:spPr>
          <a:xfrm>
            <a:off x="457200" y="3109910"/>
            <a:ext cx="8229600" cy="3016253"/>
          </a:xfrm>
        </p:spPr>
        <p:txBody>
          <a:bodyPr/>
          <a:lstStyle/>
          <a:p>
            <a:r>
              <a:rPr lang="en-US" dirty="0" smtClean="0"/>
              <a:t>an </a:t>
            </a:r>
            <a:r>
              <a:rPr lang="en-US" dirty="0"/>
              <a:t>abolitionist</a:t>
            </a:r>
            <a:r>
              <a:rPr lang="en-US" dirty="0" smtClean="0"/>
              <a:t> </a:t>
            </a:r>
          </a:p>
          <a:p>
            <a:r>
              <a:rPr lang="en-US" dirty="0" smtClean="0"/>
              <a:t>associated </a:t>
            </a:r>
            <a:r>
              <a:rPr lang="en-US" dirty="0"/>
              <a:t>with the underground </a:t>
            </a:r>
            <a:r>
              <a:rPr lang="en-US" dirty="0" smtClean="0"/>
              <a:t>railroad </a:t>
            </a:r>
            <a:endParaRPr lang="en-US" dirty="0"/>
          </a:p>
        </p:txBody>
      </p:sp>
      <p:pic>
        <p:nvPicPr>
          <p:cNvPr id="4" name="Picture 3"/>
          <p:cNvPicPr>
            <a:picLocks noChangeAspect="1"/>
          </p:cNvPicPr>
          <p:nvPr/>
        </p:nvPicPr>
        <p:blipFill>
          <a:blip r:embed="rId2"/>
          <a:stretch>
            <a:fillRect/>
          </a:stretch>
        </p:blipFill>
        <p:spPr>
          <a:xfrm>
            <a:off x="457200" y="1417638"/>
            <a:ext cx="1231900" cy="1308100"/>
          </a:xfrm>
          <a:prstGeom prst="rect">
            <a:avLst/>
          </a:prstGeom>
        </p:spPr>
      </p:pic>
      <p:pic>
        <p:nvPicPr>
          <p:cNvPr id="5" name="Picture 4"/>
          <p:cNvPicPr>
            <a:picLocks noChangeAspect="1"/>
          </p:cNvPicPr>
          <p:nvPr/>
        </p:nvPicPr>
        <p:blipFill>
          <a:blip r:embed="rId2"/>
          <a:stretch>
            <a:fillRect/>
          </a:stretch>
        </p:blipFill>
        <p:spPr>
          <a:xfrm>
            <a:off x="2022101" y="1417638"/>
            <a:ext cx="1231900" cy="1308100"/>
          </a:xfrm>
          <a:prstGeom prst="rect">
            <a:avLst/>
          </a:prstGeom>
        </p:spPr>
      </p:pic>
      <p:pic>
        <p:nvPicPr>
          <p:cNvPr id="6" name="Picture 5"/>
          <p:cNvPicPr>
            <a:picLocks noChangeAspect="1"/>
          </p:cNvPicPr>
          <p:nvPr/>
        </p:nvPicPr>
        <p:blipFill>
          <a:blip r:embed="rId2"/>
          <a:stretch>
            <a:fillRect/>
          </a:stretch>
        </p:blipFill>
        <p:spPr>
          <a:xfrm>
            <a:off x="3628980" y="1417638"/>
            <a:ext cx="1231900" cy="1308100"/>
          </a:xfrm>
          <a:prstGeom prst="rect">
            <a:avLst/>
          </a:prstGeom>
        </p:spPr>
      </p:pic>
      <p:pic>
        <p:nvPicPr>
          <p:cNvPr id="7" name="Picture 6"/>
          <p:cNvPicPr>
            <a:picLocks noChangeAspect="1"/>
          </p:cNvPicPr>
          <p:nvPr/>
        </p:nvPicPr>
        <p:blipFill>
          <a:blip r:embed="rId2"/>
          <a:stretch>
            <a:fillRect/>
          </a:stretch>
        </p:blipFill>
        <p:spPr>
          <a:xfrm>
            <a:off x="5274741" y="1417638"/>
            <a:ext cx="1231900" cy="1308100"/>
          </a:xfrm>
          <a:prstGeom prst="rect">
            <a:avLst/>
          </a:prstGeom>
        </p:spPr>
      </p:pic>
      <p:pic>
        <p:nvPicPr>
          <p:cNvPr id="8" name="Picture 7"/>
          <p:cNvPicPr>
            <a:picLocks noChangeAspect="1"/>
          </p:cNvPicPr>
          <p:nvPr/>
        </p:nvPicPr>
        <p:blipFill>
          <a:blip r:embed="rId2"/>
          <a:stretch>
            <a:fillRect/>
          </a:stretch>
        </p:blipFill>
        <p:spPr>
          <a:xfrm>
            <a:off x="6985292" y="1417638"/>
            <a:ext cx="1231900" cy="1308100"/>
          </a:xfrm>
          <a:prstGeom prst="rect">
            <a:avLst/>
          </a:prstGeom>
        </p:spPr>
      </p:pic>
      <p:pic>
        <p:nvPicPr>
          <p:cNvPr id="9" name="Picture 8"/>
          <p:cNvPicPr>
            <a:picLocks noChangeAspect="1"/>
          </p:cNvPicPr>
          <p:nvPr/>
        </p:nvPicPr>
        <p:blipFill>
          <a:blip r:embed="rId2"/>
          <a:stretch>
            <a:fillRect/>
          </a:stretch>
        </p:blipFill>
        <p:spPr>
          <a:xfrm>
            <a:off x="444241" y="4779189"/>
            <a:ext cx="1231900" cy="1308100"/>
          </a:xfrm>
          <a:prstGeom prst="rect">
            <a:avLst/>
          </a:prstGeom>
        </p:spPr>
      </p:pic>
      <p:pic>
        <p:nvPicPr>
          <p:cNvPr id="10" name="Picture 9"/>
          <p:cNvPicPr>
            <a:picLocks noChangeAspect="1"/>
          </p:cNvPicPr>
          <p:nvPr/>
        </p:nvPicPr>
        <p:blipFill>
          <a:blip r:embed="rId2"/>
          <a:stretch>
            <a:fillRect/>
          </a:stretch>
        </p:blipFill>
        <p:spPr>
          <a:xfrm>
            <a:off x="2009142" y="4779189"/>
            <a:ext cx="1231900" cy="1308100"/>
          </a:xfrm>
          <a:prstGeom prst="rect">
            <a:avLst/>
          </a:prstGeom>
        </p:spPr>
      </p:pic>
      <p:pic>
        <p:nvPicPr>
          <p:cNvPr id="11" name="Picture 10"/>
          <p:cNvPicPr>
            <a:picLocks noChangeAspect="1"/>
          </p:cNvPicPr>
          <p:nvPr/>
        </p:nvPicPr>
        <p:blipFill>
          <a:blip r:embed="rId2"/>
          <a:stretch>
            <a:fillRect/>
          </a:stretch>
        </p:blipFill>
        <p:spPr>
          <a:xfrm>
            <a:off x="3616021" y="4779189"/>
            <a:ext cx="1231900" cy="1308100"/>
          </a:xfrm>
          <a:prstGeom prst="rect">
            <a:avLst/>
          </a:prstGeom>
        </p:spPr>
      </p:pic>
      <p:pic>
        <p:nvPicPr>
          <p:cNvPr id="12" name="Picture 11"/>
          <p:cNvPicPr>
            <a:picLocks noChangeAspect="1"/>
          </p:cNvPicPr>
          <p:nvPr/>
        </p:nvPicPr>
        <p:blipFill>
          <a:blip r:embed="rId2"/>
          <a:stretch>
            <a:fillRect/>
          </a:stretch>
        </p:blipFill>
        <p:spPr>
          <a:xfrm>
            <a:off x="5261782" y="4779189"/>
            <a:ext cx="1231900" cy="1308100"/>
          </a:xfrm>
          <a:prstGeom prst="rect">
            <a:avLst/>
          </a:prstGeom>
        </p:spPr>
      </p:pic>
      <p:pic>
        <p:nvPicPr>
          <p:cNvPr id="13" name="Picture 12"/>
          <p:cNvPicPr>
            <a:picLocks noChangeAspect="1"/>
          </p:cNvPicPr>
          <p:nvPr/>
        </p:nvPicPr>
        <p:blipFill>
          <a:blip r:embed="rId2"/>
          <a:stretch>
            <a:fillRect/>
          </a:stretch>
        </p:blipFill>
        <p:spPr>
          <a:xfrm>
            <a:off x="6972333" y="4779189"/>
            <a:ext cx="1231900" cy="13081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happened during the raid?</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Asked others, like Harriet Tubman and Frederick Douglass, to join him.</a:t>
            </a:r>
          </a:p>
          <a:p>
            <a:r>
              <a:rPr lang="en-US" dirty="0" smtClean="0"/>
              <a:t>Rented a farm across from Harper’s Ferry, VA, an arsenal where weapons were stored.</a:t>
            </a:r>
          </a:p>
          <a:p>
            <a:r>
              <a:rPr lang="en-US" dirty="0"/>
              <a:t>On October 16, 1859,</a:t>
            </a:r>
            <a:r>
              <a:rPr lang="en-US" dirty="0" smtClean="0"/>
              <a:t> Brown </a:t>
            </a:r>
            <a:r>
              <a:rPr lang="en-US" dirty="0"/>
              <a:t>set out for Harpers Ferry with 21 men -- 5 </a:t>
            </a:r>
            <a:r>
              <a:rPr lang="en-US" dirty="0" smtClean="0"/>
              <a:t>blacks. </a:t>
            </a:r>
            <a:r>
              <a:rPr lang="en-US" dirty="0"/>
              <a:t>They cut telegraph </a:t>
            </a:r>
            <a:r>
              <a:rPr lang="en-US" dirty="0" smtClean="0"/>
              <a:t>wires.  First </a:t>
            </a:r>
            <a:r>
              <a:rPr lang="en-US" dirty="0"/>
              <a:t>they captured the federal armory and </a:t>
            </a:r>
            <a:r>
              <a:rPr lang="en-US" dirty="0" err="1"/>
              <a:t>arsernal</a:t>
            </a:r>
            <a:r>
              <a:rPr lang="en-US" dirty="0"/>
              <a:t>. They then captured Hall's Rifle Works, a supplier of weapons to the government. Brown and his men rounded up 60 prominent citizens of the town and held them as hostages, hoping that their slaves would join the fight. No slaves came forth.</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was the aftermath?</a:t>
            </a:r>
            <a:endParaRPr lang="en-US" b="1" dirty="0"/>
          </a:p>
        </p:txBody>
      </p:sp>
      <p:sp>
        <p:nvSpPr>
          <p:cNvPr id="3" name="Content Placeholder 2"/>
          <p:cNvSpPr>
            <a:spLocks noGrp="1"/>
          </p:cNvSpPr>
          <p:nvPr>
            <p:ph idx="1"/>
          </p:nvPr>
        </p:nvSpPr>
        <p:spPr/>
        <p:txBody>
          <a:bodyPr/>
          <a:lstStyle/>
          <a:p>
            <a:r>
              <a:rPr lang="en-US" dirty="0"/>
              <a:t>He was caught, tried for treason, and executed on December 16</a:t>
            </a:r>
            <a:r>
              <a:rPr lang="en-US" baseline="30000" dirty="0"/>
              <a:t>th</a:t>
            </a:r>
            <a:r>
              <a:rPr lang="en-US" dirty="0"/>
              <a:t>.</a:t>
            </a:r>
            <a:r>
              <a:rPr lang="en-US" dirty="0" smtClean="0"/>
              <a:t> </a:t>
            </a:r>
            <a:endParaRPr lang="en-US" dirty="0"/>
          </a:p>
        </p:txBody>
      </p:sp>
      <p:pic>
        <p:nvPicPr>
          <p:cNvPr id="4" name="Picture 3"/>
          <p:cNvPicPr>
            <a:picLocks noChangeAspect="1"/>
          </p:cNvPicPr>
          <p:nvPr/>
        </p:nvPicPr>
        <p:blipFill>
          <a:blip r:embed="rId2"/>
          <a:stretch>
            <a:fillRect/>
          </a:stretch>
        </p:blipFill>
        <p:spPr>
          <a:xfrm>
            <a:off x="1283368" y="2635514"/>
            <a:ext cx="7002379" cy="403875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did the northerners and southerners feel about him?</a:t>
            </a:r>
            <a:endParaRPr lang="en-US" b="1" dirty="0"/>
          </a:p>
        </p:txBody>
      </p:sp>
      <p:sp>
        <p:nvSpPr>
          <p:cNvPr id="3" name="Content Placeholder 2"/>
          <p:cNvSpPr>
            <a:spLocks noGrp="1"/>
          </p:cNvSpPr>
          <p:nvPr>
            <p:ph idx="1"/>
          </p:nvPr>
        </p:nvSpPr>
        <p:spPr/>
        <p:txBody>
          <a:bodyPr>
            <a:normAutofit/>
          </a:bodyPr>
          <a:lstStyle/>
          <a:p>
            <a:r>
              <a:rPr lang="en-US" b="1" dirty="0" smtClean="0">
                <a:solidFill>
                  <a:srgbClr val="000000"/>
                </a:solidFill>
              </a:rPr>
              <a:t>Southerners thought he was a </a:t>
            </a:r>
            <a:r>
              <a:rPr lang="en-US" b="1" dirty="0" err="1" smtClean="0">
                <a:solidFill>
                  <a:srgbClr val="000000"/>
                </a:solidFill>
              </a:rPr>
              <a:t>traitor</a:t>
            </a:r>
            <a:r>
              <a:rPr lang="en-US" dirty="0" err="1" smtClean="0">
                <a:solidFill>
                  <a:srgbClr val="000000"/>
                </a:solidFill>
              </a:rPr>
              <a:t>.</a:t>
            </a:r>
            <a:r>
              <a:rPr lang="en-US" dirty="0" err="1" smtClean="0">
                <a:solidFill>
                  <a:srgbClr val="000000"/>
                </a:solidFill>
                <a:hlinkClick r:id="rId2"/>
              </a:rPr>
              <a:t>William</a:t>
            </a:r>
            <a:r>
              <a:rPr lang="en-US" dirty="0" smtClean="0">
                <a:solidFill>
                  <a:srgbClr val="000000"/>
                </a:solidFill>
                <a:hlinkClick r:id="rId2"/>
              </a:rPr>
              <a:t> </a:t>
            </a:r>
            <a:r>
              <a:rPr lang="en-US" dirty="0">
                <a:solidFill>
                  <a:srgbClr val="000000"/>
                </a:solidFill>
                <a:hlinkClick r:id="rId2"/>
              </a:rPr>
              <a:t>Lloyd Garrison</a:t>
            </a:r>
            <a:r>
              <a:rPr lang="en-US" dirty="0">
                <a:solidFill>
                  <a:srgbClr val="000000"/>
                </a:solidFill>
              </a:rPr>
              <a:t> called the raid "misguided, wild, and apparently insane."</a:t>
            </a:r>
            <a:r>
              <a:rPr lang="en-US" dirty="0" smtClean="0">
                <a:solidFill>
                  <a:srgbClr val="000000"/>
                </a:solidFill>
              </a:rPr>
              <a:t> </a:t>
            </a:r>
          </a:p>
          <a:p>
            <a:r>
              <a:rPr lang="en-US" b="1" dirty="0" smtClean="0">
                <a:solidFill>
                  <a:srgbClr val="000000"/>
                </a:solidFill>
              </a:rPr>
              <a:t>Northerner’s called him a martyr and patriot. </a:t>
            </a:r>
            <a:r>
              <a:rPr lang="en-US" dirty="0">
                <a:solidFill>
                  <a:srgbClr val="000000"/>
                </a:solidFill>
                <a:hlinkClick r:id="rId3"/>
              </a:rPr>
              <a:t>Henry David Thoreau</a:t>
            </a:r>
            <a:r>
              <a:rPr lang="en-US" dirty="0">
                <a:solidFill>
                  <a:srgbClr val="000000"/>
                </a:solidFill>
              </a:rPr>
              <a:t>,</a:t>
            </a:r>
            <a:r>
              <a:rPr lang="en-US" dirty="0" smtClean="0">
                <a:solidFill>
                  <a:srgbClr val="000000"/>
                </a:solidFill>
              </a:rPr>
              <a:t> said</a:t>
            </a:r>
            <a:r>
              <a:rPr lang="en-US" dirty="0">
                <a:solidFill>
                  <a:srgbClr val="000000"/>
                </a:solidFill>
              </a:rPr>
              <a:t>, "I think that for once the Sharp's rifles and the revolvers were employed in a righteous cause. The tools were in </a:t>
            </a:r>
            <a:r>
              <a:rPr lang="en-US" dirty="0" smtClean="0">
                <a:solidFill>
                  <a:srgbClr val="000000"/>
                </a:solidFill>
              </a:rPr>
              <a:t>the </a:t>
            </a:r>
            <a:r>
              <a:rPr lang="en-US" dirty="0">
                <a:solidFill>
                  <a:srgbClr val="000000"/>
                </a:solidFill>
              </a:rPr>
              <a:t>hands of one who could use </a:t>
            </a:r>
            <a:r>
              <a:rPr lang="en-US" dirty="0" smtClean="0">
                <a:solidFill>
                  <a:srgbClr val="000000"/>
                </a:solidFill>
              </a:rPr>
              <a:t>them.”</a:t>
            </a:r>
            <a:endParaRPr lang="en-US" dirty="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1444</TotalTime>
  <Words>371</Words>
  <Application>Microsoft Macintosh PowerPoint</Application>
  <PresentationFormat>On-screen Show (4:3)</PresentationFormat>
  <Paragraphs>30</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Call to Order</vt:lpstr>
      <vt:lpstr>Who was John Brown?</vt:lpstr>
      <vt:lpstr>What happened during the raid?</vt:lpstr>
      <vt:lpstr>What was the aftermath?</vt:lpstr>
      <vt:lpstr>How did the northerners and southerners feel about him?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4</cp:revision>
  <dcterms:created xsi:type="dcterms:W3CDTF">2011-09-22T01:38:02Z</dcterms:created>
  <dcterms:modified xsi:type="dcterms:W3CDTF">2011-09-23T01:42:53Z</dcterms:modified>
</cp:coreProperties>
</file>